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3" r:id="rId10"/>
    <p:sldId id="265" r:id="rId11"/>
    <p:sldId id="267" r:id="rId12"/>
    <p:sldId id="268" r:id="rId13"/>
    <p:sldId id="269" r:id="rId14"/>
    <p:sldId id="270" r:id="rId15"/>
    <p:sldId id="271" r:id="rId16"/>
    <p:sldId id="274" r:id="rId17"/>
    <p:sldId id="272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666E"/>
    <a:srgbClr val="87686E"/>
    <a:srgbClr val="807DC1"/>
    <a:srgbClr val="4674C6"/>
    <a:srgbClr val="745055"/>
    <a:srgbClr val="83646A"/>
    <a:srgbClr val="83666B"/>
    <a:srgbClr val="866870"/>
    <a:srgbClr val="8B717A"/>
    <a:srgbClr val="2E3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909" autoAdjust="0"/>
  </p:normalViewPr>
  <p:slideViewPr>
    <p:cSldViewPr snapToGrid="0">
      <p:cViewPr varScale="1">
        <p:scale>
          <a:sx n="62" d="100"/>
          <a:sy n="62" d="100"/>
        </p:scale>
        <p:origin x="97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3E4E9-56FB-4971-BE17-6A331F81F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69FA41-71AB-4F6D-AD52-5D35E3F4A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441B42-DF99-470E-911B-ACD61765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CB656A-AE83-4788-9EE3-F3F038FE6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29701-8661-4FF6-B89B-E2373F411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2023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7D158B-6D02-40AC-957E-82F2910C5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2218B4-91BC-4D21-B723-9EF57173E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8C7324-31F4-481A-B537-87A2CA21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8BD587-F65C-46F4-8453-ECAC20E99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49E8B3-B029-4053-8BD4-99ED9384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12483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838CD6-759D-435F-86CD-BEADAE401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99EC32-1480-4755-BB68-713A43652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BBF3FE-7C5A-4F98-8B46-0FC3ACC95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B000AE-4D2C-4F23-97DE-346B56D7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FECD08-666C-4AD8-B771-03FFE9F35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86231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AB5EE8-30C8-4C9B-9129-101E47AB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DC3ADB-7E7E-4B39-A49A-548B044BC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17548-3969-46BB-B7C7-618DBC22D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B6024B-08CD-49E2-A726-66F670F0B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13FF2-D005-41E5-A027-A31760A2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941525-A32D-4177-A374-D8AFA205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51950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979DF-D65B-4FD2-994E-64DDD0D8E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6CA18D-D5AD-4FBC-97E6-4DA82AC96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1B5C6A-2977-4C1B-96E3-89318265F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4FA82C0-4E66-44C8-A16D-CDFA09C44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3864C7A-48AE-4377-B643-C4437A18E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B0086E-9AA8-4502-88C6-E5FB6CC6D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76DF0E-04DE-4E63-8F9E-2F414E842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8B9EB0A-D3A1-45A0-9112-B782BE98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9321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5ED5-B4B2-461F-B1B0-A6BA6A03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A953991-72FF-4111-910A-20A1DEF2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4C9151-06B5-4388-A171-F50743063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935AFF-D8B2-446A-92F5-21761AE5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14623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3D4A941-5EA1-4E2A-8671-29ED030D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A2E255D-4EB1-4BC0-BF24-028C96743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5E3DB1-6C27-4EB2-B59F-C23513B5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82041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B261F-4CFC-4E79-8243-6EEEBBC9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F1C104-A742-4B0A-A7B2-AC2F42FFD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3895BC-9ECF-4985-99CF-3C4D2DB06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5693C8-AE33-4A76-823D-80CE639B7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F84D34-2E0D-4451-BEC5-BC387BC9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25EB7C-E36F-4AC3-816A-E0E73744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66195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37200-162B-41AB-BFAD-7AC52453E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A85D61A-3066-4159-8B94-5DB773F4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AD84C5-62C0-4A01-A78D-C2AB2E45C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7CC3EF-F818-47CF-B7DC-0B9D443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93520D-5812-4310-B526-48CDA5E2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8AC674-FAB2-4EF5-B31A-245A1260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788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BD041-EAF1-4D01-95B4-96B324764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E87008-4FF2-4D0C-BC8F-4713D18D7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4E5400-4486-47AC-8D48-1D2EFDFC9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B7B9DC-FA6D-4092-B528-203EA00A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29CFB5-84FB-4A58-8EAC-20C71E23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56561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F491C3-3F84-4F94-A977-70D2BB8F5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9A8703-429F-4288-8CE5-878C55236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7B3A30-EF7D-48E6-8738-C55ADC2E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600CFF-F338-47D2-9DC3-3F2040C92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0DBBE2-4212-433D-99DC-5FEA22646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18674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F3A18C-7532-4640-B473-F1A95234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184921-3F5C-4F54-9DC4-86BF2B9F2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552E5D-FD58-4354-A227-E63727E795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E9884-5136-44DB-A183-5D474A3AB58C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CB8299-0A2F-4799-A61F-2392B82B1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668B6C-638F-404D-B660-768A90C46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EBD7B-6711-4F8B-9D2F-83BD8E2EE5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3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q0ZGcqn-Zg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OkVJZdOQVE?feature=oembed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0354608-2C0B-45C8-8C8B-8E3ED2EF5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Imagen que contiene exterior, pasto, árbol, jirafa&#10;&#10;Descripción generada automáticamente">
            <a:extLst>
              <a:ext uri="{FF2B5EF4-FFF2-40B4-BE49-F238E27FC236}">
                <a16:creationId xmlns:a16="http://schemas.microsoft.com/office/drawing/2014/main" id="{0A15B5C1-4217-475D-B3BC-B58706D9D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" r="211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38F5E1F-6C33-4F8A-8978-697773606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991" y="1680291"/>
            <a:ext cx="7010018" cy="2288225"/>
          </a:xfrm>
        </p:spPr>
        <p:txBody>
          <a:bodyPr>
            <a:normAutofit/>
          </a:bodyPr>
          <a:lstStyle/>
          <a:p>
            <a:pPr algn="l"/>
            <a:r>
              <a:rPr lang="es-ES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MATERIALES PARA COMPLETAR LA MISIÓN 1. </a:t>
            </a:r>
            <a:r>
              <a:rPr lang="es-ES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B0604020202020204" pitchFamily="34" charset="0"/>
              </a:rPr>
              <a:t> </a:t>
            </a:r>
            <a:endParaRPr lang="en-GB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9EA3B7-1BD7-40E3-A15B-35012F12B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0991" y="3968516"/>
            <a:ext cx="7010018" cy="785251"/>
          </a:xfrm>
        </p:spPr>
        <p:txBody>
          <a:bodyPr>
            <a:normAutofit/>
          </a:bodyPr>
          <a:lstStyle/>
          <a:p>
            <a:pPr algn="l"/>
            <a:endParaRPr lang="en-GB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A69EB637-CEDE-43AD-8B65-DDD63C08F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0870" y="2245586"/>
            <a:ext cx="1262906" cy="110826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CDD7DB09-290B-4A1F-BFC1-51ED7C978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33975" y="911082"/>
            <a:ext cx="2048530" cy="1797684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63500" cap="flat">
            <a:solidFill>
              <a:schemeClr val="tx1">
                <a:alpha val="6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B0FAED46-1BF7-48DB-980D-571CD2A30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362936" y="1825453"/>
            <a:ext cx="799094" cy="701243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89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6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99C3BC-DEE6-4986-A975-78DA36AD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49" y="1143000"/>
            <a:ext cx="7067551" cy="44767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Como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sabéis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,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vuestra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primera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</a:t>
            </a:r>
            <a:r>
              <a:rPr lang="es-E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misión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consiste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en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encontrar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el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pergamino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de la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sabiduría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sobre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la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conducta</a:t>
            </a:r>
            <a:r>
              <a:rPr lang="en-US" sz="5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humana</a:t>
            </a:r>
            <a:endParaRPr lang="en-US" sz="54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65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joven, niña, montaña, pintura&#10;&#10;Descripción generada automáticamente">
            <a:extLst>
              <a:ext uri="{FF2B5EF4-FFF2-40B4-BE49-F238E27FC236}">
                <a16:creationId xmlns:a16="http://schemas.microsoft.com/office/drawing/2014/main" id="{0CB0D12B-078C-439F-B04B-B9BBA90D9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C8BC609-CC31-4777-9118-6C3C40BD626C}"/>
              </a:ext>
            </a:extLst>
          </p:cNvPr>
          <p:cNvSpPr txBox="1"/>
          <p:nvPr/>
        </p:nvSpPr>
        <p:spPr>
          <a:xfrm>
            <a:off x="221510" y="199069"/>
            <a:ext cx="10882884" cy="1200329"/>
          </a:xfrm>
          <a:prstGeom prst="rect">
            <a:avLst/>
          </a:prstGeom>
          <a:gradFill flip="none" rotWithShape="1">
            <a:gsLst>
              <a:gs pos="0">
                <a:srgbClr val="8C8094">
                  <a:alpha val="20000"/>
                </a:srgbClr>
              </a:gs>
              <a:gs pos="74000">
                <a:srgbClr val="616B84">
                  <a:alpha val="29000"/>
                </a:srgbClr>
              </a:gs>
              <a:gs pos="83000">
                <a:srgbClr val="B9B2D1">
                  <a:alpha val="0"/>
                </a:srgbClr>
              </a:gs>
              <a:gs pos="100000">
                <a:srgbClr val="825B60">
                  <a:alpha val="9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Para ello, debéis reflexionar y debatir en torno a cuál es la mejor teoría para vivir en comunidad a partir de ahora...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F06867B-9ACB-48AB-80F9-FE43C5FB5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181" y="5646907"/>
            <a:ext cx="7376799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6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Marcador de contenido 16" descr="Imagen que contiene exterior, pasto, agua, hombre&#10;&#10;Descripción generada automáticamente">
            <a:extLst>
              <a:ext uri="{FF2B5EF4-FFF2-40B4-BE49-F238E27FC236}">
                <a16:creationId xmlns:a16="http://schemas.microsoft.com/office/drawing/2014/main" id="{5BD14408-BA75-470D-89B9-2347EEB34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5" t="3697" r="1745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5CED0A-E3CA-46D0-B24D-8C6E398E9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1001486"/>
            <a:ext cx="4105484" cy="39914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dirty="0" err="1">
                <a:latin typeface="Bahnschrift" panose="020B0502040204020203" pitchFamily="34" charset="0"/>
              </a:rPr>
              <a:t>Estas</a:t>
            </a:r>
            <a:r>
              <a:rPr lang="en-US" sz="2600" dirty="0">
                <a:latin typeface="Bahnschrift" panose="020B0502040204020203" pitchFamily="34" charset="0"/>
              </a:rPr>
              <a:t> son </a:t>
            </a:r>
            <a:r>
              <a:rPr lang="en-US" sz="2600" dirty="0" err="1">
                <a:latin typeface="Bahnschrift" panose="020B0502040204020203" pitchFamily="34" charset="0"/>
              </a:rPr>
              <a:t>algunas</a:t>
            </a:r>
            <a:r>
              <a:rPr lang="en-US" sz="2600" dirty="0">
                <a:latin typeface="Bahnschrift" panose="020B0502040204020203" pitchFamily="34" charset="0"/>
              </a:rPr>
              <a:t> de las </a:t>
            </a:r>
            <a:r>
              <a:rPr lang="en-US" sz="2600" dirty="0" err="1">
                <a:latin typeface="Bahnschrift" panose="020B0502040204020203" pitchFamily="34" charset="0"/>
              </a:rPr>
              <a:t>teorías</a:t>
            </a:r>
            <a:r>
              <a:rPr lang="en-US" sz="2600" dirty="0">
                <a:latin typeface="Bahnschrift" panose="020B0502040204020203" pitchFamily="34" charset="0"/>
              </a:rPr>
              <a:t> que se </a:t>
            </a:r>
            <a:r>
              <a:rPr lang="en-US" sz="2600" dirty="0" err="1">
                <a:latin typeface="Bahnschrift" panose="020B0502040204020203" pitchFamily="34" charset="0"/>
              </a:rPr>
              <a:t>usaban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en</a:t>
            </a:r>
            <a:r>
              <a:rPr lang="en-US" sz="2600" dirty="0">
                <a:latin typeface="Bahnschrift" panose="020B0502040204020203" pitchFamily="34" charset="0"/>
              </a:rPr>
              <a:t> el </a:t>
            </a:r>
            <a:r>
              <a:rPr lang="en-US" sz="2600" dirty="0" err="1">
                <a:latin typeface="Bahnschrift" panose="020B0502040204020203" pitchFamily="34" charset="0"/>
              </a:rPr>
              <a:t>antiguo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mundo</a:t>
            </a:r>
            <a:r>
              <a:rPr lang="en-US" sz="2600" dirty="0">
                <a:latin typeface="Bahnschrift" panose="020B0502040204020203" pitchFamily="34" charset="0"/>
              </a:rPr>
              <a:t>…</a:t>
            </a:r>
            <a:br>
              <a:rPr lang="en-US" sz="2600" dirty="0">
                <a:latin typeface="Bahnschrift" panose="020B0502040204020203" pitchFamily="34" charset="0"/>
              </a:rPr>
            </a:br>
            <a:br>
              <a:rPr lang="en-US" sz="2600" dirty="0">
                <a:latin typeface="Bahnschrift" panose="020B0502040204020203" pitchFamily="34" charset="0"/>
              </a:rPr>
            </a:br>
            <a:r>
              <a:rPr lang="en-US" sz="2600" dirty="0">
                <a:latin typeface="Bahnschrift" panose="020B0502040204020203" pitchFamily="34" charset="0"/>
              </a:rPr>
              <a:t> ….</a:t>
            </a:r>
            <a:r>
              <a:rPr lang="en-US" sz="2600" dirty="0" err="1">
                <a:latin typeface="Bahnschrift" panose="020B0502040204020203" pitchFamily="34" charset="0"/>
              </a:rPr>
              <a:t>Podéis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usar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estas</a:t>
            </a:r>
            <a:r>
              <a:rPr lang="en-US" sz="2600" dirty="0">
                <a:latin typeface="Bahnschrift" panose="020B0502040204020203" pitchFamily="34" charset="0"/>
              </a:rPr>
              <a:t> u </a:t>
            </a:r>
            <a:r>
              <a:rPr lang="en-US" sz="2600" dirty="0" err="1">
                <a:latin typeface="Bahnschrift" panose="020B0502040204020203" pitchFamily="34" charset="0"/>
              </a:rPr>
              <a:t>otras</a:t>
            </a:r>
            <a:r>
              <a:rPr lang="en-US" sz="2600" dirty="0">
                <a:latin typeface="Bahnschrift" panose="020B0502040204020203" pitchFamily="34" charset="0"/>
              </a:rPr>
              <a:t> que </a:t>
            </a:r>
            <a:r>
              <a:rPr lang="en-US" sz="2600" dirty="0" err="1">
                <a:latin typeface="Bahnschrift" panose="020B0502040204020203" pitchFamily="34" charset="0"/>
              </a:rPr>
              <a:t>encontréis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en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vuestra</a:t>
            </a:r>
            <a:r>
              <a:rPr lang="en-US" sz="2600" dirty="0">
                <a:latin typeface="Bahnschrift" panose="020B0502040204020203" pitchFamily="34" charset="0"/>
              </a:rPr>
              <a:t> </a:t>
            </a:r>
            <a:r>
              <a:rPr lang="en-US" sz="2600" dirty="0" err="1">
                <a:latin typeface="Bahnschrift" panose="020B0502040204020203" pitchFamily="34" charset="0"/>
              </a:rPr>
              <a:t>investigación</a:t>
            </a:r>
            <a:r>
              <a:rPr lang="en-US" sz="2600" dirty="0">
                <a:latin typeface="Bahnschrift" panose="020B0502040204020203" pitchFamily="34" charset="0"/>
              </a:rPr>
              <a:t>. </a:t>
            </a:r>
            <a:br>
              <a:rPr lang="en-US" sz="2600" dirty="0">
                <a:latin typeface="Bahnschrift" panose="020B0502040204020203" pitchFamily="34" charset="0"/>
              </a:rPr>
            </a:br>
            <a:endParaRPr lang="en-US" sz="2600" dirty="0">
              <a:latin typeface="Bahnschrift" panose="020B0502040204020203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14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Una torre de un edificio&#10;&#10;Descripción generada automáticamente">
            <a:extLst>
              <a:ext uri="{FF2B5EF4-FFF2-40B4-BE49-F238E27FC236}">
                <a16:creationId xmlns:a16="http://schemas.microsoft.com/office/drawing/2014/main" id="{B12787DB-2D43-41FE-A5AB-9552CFEFD5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2787245-11E7-4246-8FE7-0F6DF292D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57" y="1913952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Bahnschrift" panose="020B0502040204020203" pitchFamily="34" charset="0"/>
              </a:rPr>
              <a:t>La ética en la antigua Grecia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C9D99A-516A-4ED3-BF74-E3385B541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2892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6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C03B7-E785-4960-84F7-F77FF7D1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595" y="214921"/>
            <a:ext cx="5609220" cy="36195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4800" dirty="0">
                <a:latin typeface="Abadi" panose="020B0604020104020204" pitchFamily="34" charset="0"/>
              </a:rPr>
            </a:br>
            <a:r>
              <a:rPr lang="en-US" sz="4800" dirty="0" err="1">
                <a:latin typeface="Abadi" panose="020B0604020104020204" pitchFamily="34" charset="0"/>
              </a:rPr>
              <a:t>Eudaimonismo</a:t>
            </a:r>
            <a:r>
              <a:rPr lang="en-US" sz="4800" dirty="0">
                <a:latin typeface="Abadi" panose="020B0604020104020204" pitchFamily="34" charset="0"/>
              </a:rPr>
              <a:t> </a:t>
            </a:r>
            <a:r>
              <a:rPr lang="en-US" sz="4800" dirty="0" err="1">
                <a:latin typeface="Abadi" panose="020B0604020104020204" pitchFamily="34" charset="0"/>
              </a:rPr>
              <a:t>aristotélico</a:t>
            </a:r>
            <a:endParaRPr lang="en-US" sz="4800" dirty="0">
              <a:latin typeface="Abadi" panose="020B06040201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5E7948-6B8F-4408-9B24-63AFC17230F8}"/>
              </a:ext>
            </a:extLst>
          </p:cNvPr>
          <p:cNvSpPr txBox="1"/>
          <p:nvPr/>
        </p:nvSpPr>
        <p:spPr>
          <a:xfrm>
            <a:off x="225083" y="954766"/>
            <a:ext cx="6357697" cy="5259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s-ES" sz="2000" dirty="0">
              <a:latin typeface="Abadi" panose="020B0604020104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latin typeface="Abadi" panose="020B0604020104020204" pitchFamily="34" charset="0"/>
              </a:rPr>
              <a:t>El bien supremo que todos los seres humanos persiguen es la </a:t>
            </a:r>
            <a:r>
              <a:rPr lang="es-ES" sz="2400" i="1" dirty="0">
                <a:latin typeface="Abadi" panose="020B0604020104020204" pitchFamily="34" charset="0"/>
              </a:rPr>
              <a:t>felicidad</a:t>
            </a:r>
            <a:r>
              <a:rPr lang="es-ES" sz="2400" dirty="0">
                <a:latin typeface="Abadi" panose="020B0604020104020204" pitchFamily="34" charset="0"/>
              </a:rPr>
              <a:t> (eudaimonia)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latin typeface="Abadi" panose="020B0604020104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latin typeface="Abadi" panose="020B0604020104020204" pitchFamily="34" charset="0"/>
              </a:rPr>
              <a:t>Existen condiciones materiales para la felicidad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latin typeface="Abadi" panose="020B0604020104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latin typeface="Abadi" panose="020B0604020104020204" pitchFamily="34" charset="0"/>
              </a:rPr>
              <a:t>El ser humano es feliz cuando realiza aquello que le hace propiamente humano (la razón)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s-ES" sz="2400" dirty="0">
              <a:latin typeface="Abadi" panose="020B0604020104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latin typeface="Abadi" panose="020B0604020104020204" pitchFamily="34" charset="0"/>
              </a:rPr>
              <a:t>Una vida feliz es una  vida racional-contemplativa.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viendo, hombre, viejo, cara&#10;&#10;Descripción generada automáticamente">
            <a:extLst>
              <a:ext uri="{FF2B5EF4-FFF2-40B4-BE49-F238E27FC236}">
                <a16:creationId xmlns:a16="http://schemas.microsoft.com/office/drawing/2014/main" id="{820FA91C-0EB9-4C1A-BF74-720F80F10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" r="-1" b="20285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BCEFB72F-E735-4D10-B6EC-22402D6163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48587" y="5228670"/>
            <a:ext cx="609600" cy="6096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6D97012-CAE2-41CA-BA27-2356978F7E94}"/>
              </a:ext>
            </a:extLst>
          </p:cNvPr>
          <p:cNvSpPr txBox="1"/>
          <p:nvPr/>
        </p:nvSpPr>
        <p:spPr>
          <a:xfrm>
            <a:off x="5486400" y="6092770"/>
            <a:ext cx="447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(Pincha para escuchar el audio) </a:t>
            </a:r>
          </a:p>
        </p:txBody>
      </p:sp>
    </p:spTree>
    <p:extLst>
      <p:ext uri="{BB962C8B-B14F-4D97-AF65-F5344CB8AC3E}">
        <p14:creationId xmlns:p14="http://schemas.microsoft.com/office/powerpoint/2010/main" val="2088687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686E">
            <a:alpha val="9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9BFB-EF44-44AE-B98F-BE91FC8EE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95325"/>
            <a:ext cx="5314536" cy="1325563"/>
          </a:xfrm>
        </p:spPr>
        <p:txBody>
          <a:bodyPr>
            <a:normAutofit/>
          </a:bodyPr>
          <a:lstStyle/>
          <a:p>
            <a:r>
              <a:rPr lang="es-ES" dirty="0" err="1">
                <a:latin typeface="Abadi" panose="020B0604020104020204" pitchFamily="34" charset="0"/>
              </a:rPr>
              <a:t>Eudaimonismo</a:t>
            </a:r>
            <a:endParaRPr lang="es-ES" dirty="0"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BEBD45-C001-4578-AFA1-8761C1A15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457" y="1509486"/>
            <a:ext cx="5314543" cy="4740538"/>
          </a:xfrm>
        </p:spPr>
        <p:txBody>
          <a:bodyPr anchor="t">
            <a:normAutofit/>
          </a:bodyPr>
          <a:lstStyle/>
          <a:p>
            <a:r>
              <a:rPr lang="es-ES" sz="2400" dirty="0">
                <a:latin typeface="Abadi" panose="020B0604020104020204" pitchFamily="34" charset="0"/>
              </a:rPr>
              <a:t>¿Cómo conseguiremos que nuestra vida sea lo más racional posible? A través de la </a:t>
            </a:r>
            <a:r>
              <a:rPr lang="es-ES" sz="2400" i="1" dirty="0">
                <a:latin typeface="Abadi" panose="020B0604020104020204" pitchFamily="34" charset="0"/>
              </a:rPr>
              <a:t>virtud</a:t>
            </a:r>
          </a:p>
          <a:p>
            <a:r>
              <a:rPr lang="es-ES" sz="2400" dirty="0">
                <a:latin typeface="Abadi" panose="020B0604020104020204" pitchFamily="34" charset="0"/>
              </a:rPr>
              <a:t>Existen dos tipos de virtud: </a:t>
            </a:r>
          </a:p>
          <a:p>
            <a:pPr marL="0" indent="0">
              <a:buNone/>
            </a:pPr>
            <a:r>
              <a:rPr lang="es-ES" sz="2400" dirty="0">
                <a:latin typeface="Abadi" panose="020B0604020104020204" pitchFamily="34" charset="0"/>
              </a:rPr>
              <a:t>	a) morales</a:t>
            </a:r>
          </a:p>
          <a:p>
            <a:pPr marL="0" indent="0">
              <a:buNone/>
            </a:pPr>
            <a:r>
              <a:rPr lang="es-ES" sz="2400" dirty="0">
                <a:latin typeface="Abadi" panose="020B0604020104020204" pitchFamily="34" charset="0"/>
              </a:rPr>
              <a:t>	b) intelectuales</a:t>
            </a:r>
          </a:p>
          <a:p>
            <a:r>
              <a:rPr lang="es-ES" sz="2400" dirty="0">
                <a:latin typeface="Abadi" panose="020B0604020104020204" pitchFamily="34" charset="0"/>
              </a:rPr>
              <a:t>La virtud se define como un punto medio entre dos extremos viciosos.  </a:t>
            </a:r>
          </a:p>
          <a:p>
            <a:r>
              <a:rPr lang="es-ES" sz="2400" dirty="0">
                <a:latin typeface="Abadi" panose="020B0604020104020204" pitchFamily="34" charset="0"/>
              </a:rPr>
              <a:t> La virtud se logra mediante el hábito. 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 descr="Imagen que contiene exterior, edificio, escultura, oso de peluche&#10;&#10;Descripción generada automáticamente">
            <a:extLst>
              <a:ext uri="{FF2B5EF4-FFF2-40B4-BE49-F238E27FC236}">
                <a16:creationId xmlns:a16="http://schemas.microsoft.com/office/drawing/2014/main" id="{28F2436C-8F60-46F4-8FF9-119EDCB07D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r="27629" b="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pic>
        <p:nvPicPr>
          <p:cNvPr id="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D1E8743A-0CBD-4ED8-8F67-0EC2F89136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59230" y="5325605"/>
            <a:ext cx="609600" cy="6096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7B4DCF0-E20B-4581-AEF7-CE61728E826C}"/>
              </a:ext>
            </a:extLst>
          </p:cNvPr>
          <p:cNvSpPr txBox="1"/>
          <p:nvPr/>
        </p:nvSpPr>
        <p:spPr>
          <a:xfrm>
            <a:off x="7174461" y="5935205"/>
            <a:ext cx="405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Pincha aquí para escuchar </a:t>
            </a:r>
          </a:p>
        </p:txBody>
      </p:sp>
    </p:spTree>
    <p:extLst>
      <p:ext uri="{BB962C8B-B14F-4D97-AF65-F5344CB8AC3E}">
        <p14:creationId xmlns:p14="http://schemas.microsoft.com/office/powerpoint/2010/main" val="3110117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6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 descr="Imagen que contiene edificio, viendo, hombre, frente&#10;&#10;Descripción generada automáticamente">
            <a:extLst>
              <a:ext uri="{FF2B5EF4-FFF2-40B4-BE49-F238E27FC236}">
                <a16:creationId xmlns:a16="http://schemas.microsoft.com/office/drawing/2014/main" id="{6F508DE1-96E2-4518-8936-C6CB66032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5" r="17336"/>
          <a:stretch/>
        </p:blipFill>
        <p:spPr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75" name="Freeform: Shape 39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41ED3D-90D3-4ABD-BE7D-50456AEB9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46" y="0"/>
            <a:ext cx="4782458" cy="1325563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latin typeface="Abadi" panose="020B0604020104020204" pitchFamily="34" charset="0"/>
              </a:rPr>
              <a:t>El hedonismo de Epicuro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74569323-AD1B-4D61-A4C0-A34401ACE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464457"/>
            <a:ext cx="5834743" cy="639354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es-ES" sz="24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es-ES" sz="20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es-ES" sz="2000" dirty="0">
              <a:latin typeface="Abadi" panose="020B0604020104020204" pitchFamily="34" charset="0"/>
            </a:endParaRPr>
          </a:p>
          <a:p>
            <a:r>
              <a:rPr lang="es-ES" sz="2000" dirty="0">
                <a:latin typeface="Abadi" panose="020B0604020104020204" pitchFamily="34" charset="0"/>
              </a:rPr>
              <a:t>Fundó en Atenas su escuela  &lt;&lt;</a:t>
            </a:r>
            <a:r>
              <a:rPr lang="es-ES" sz="2000" i="1" dirty="0">
                <a:latin typeface="Abadi" panose="020B0604020104020204" pitchFamily="34" charset="0"/>
              </a:rPr>
              <a:t>El Jardín&gt;&gt; </a:t>
            </a:r>
          </a:p>
          <a:p>
            <a:pPr marL="0" indent="0">
              <a:buNone/>
            </a:pPr>
            <a:endParaRPr lang="es-ES" sz="2000" i="1" dirty="0">
              <a:latin typeface="Abadi" panose="020B0604020104020204" pitchFamily="34" charset="0"/>
            </a:endParaRPr>
          </a:p>
          <a:p>
            <a:r>
              <a:rPr lang="es-ES" sz="2000" dirty="0">
                <a:latin typeface="Abadi" panose="020B0604020104020204" pitchFamily="34" charset="0"/>
              </a:rPr>
              <a:t>Su teoría ética sitúa el bien supremo en el placer (</a:t>
            </a:r>
            <a:r>
              <a:rPr lang="es-ES" sz="2000" i="1" dirty="0" err="1">
                <a:latin typeface="Abadi" panose="020B0604020104020204" pitchFamily="34" charset="0"/>
              </a:rPr>
              <a:t>hedoné</a:t>
            </a:r>
            <a:r>
              <a:rPr lang="es-ES" sz="2000" dirty="0">
                <a:latin typeface="Abadi" panose="020B0604020104020204" pitchFamily="34" charset="0"/>
              </a:rPr>
              <a:t>) definido como: </a:t>
            </a:r>
          </a:p>
          <a:p>
            <a:pPr marL="0" indent="0">
              <a:buNone/>
            </a:pPr>
            <a:r>
              <a:rPr lang="es-ES" sz="2000" dirty="0">
                <a:latin typeface="Abadi" panose="020B0604020104020204" pitchFamily="34" charset="0"/>
              </a:rPr>
              <a:t>	-Ausencia de dolor corporal</a:t>
            </a:r>
          </a:p>
          <a:p>
            <a:pPr marL="0" indent="0">
              <a:buNone/>
            </a:pPr>
            <a:r>
              <a:rPr lang="es-ES" sz="2000" dirty="0">
                <a:latin typeface="Abadi" panose="020B0604020104020204" pitchFamily="34" charset="0"/>
              </a:rPr>
              <a:t>	-Ausencia de perturbaciones 	psicológicas</a:t>
            </a:r>
          </a:p>
          <a:p>
            <a:pPr marL="0" indent="0">
              <a:buNone/>
            </a:pPr>
            <a:r>
              <a:rPr lang="es-ES" sz="2000" dirty="0">
                <a:latin typeface="Abadi" panose="020B0604020104020204" pitchFamily="34" charset="0"/>
              </a:rPr>
              <a:t>	-Satisfacción de nuestros deseos 	corporales y espirituales </a:t>
            </a:r>
          </a:p>
          <a:p>
            <a:pPr marL="0" indent="0">
              <a:buNone/>
            </a:pPr>
            <a:endParaRPr lang="es-ES" sz="2000" dirty="0">
              <a:latin typeface="Abadi" panose="020B0604020104020204" pitchFamily="34" charset="0"/>
            </a:endParaRPr>
          </a:p>
          <a:p>
            <a:r>
              <a:rPr lang="es-ES" sz="2000" dirty="0">
                <a:latin typeface="Abadi" panose="020B0604020104020204" pitchFamily="34" charset="0"/>
              </a:rPr>
              <a:t>El placer debe ser duradero, por lo que podemos distinguir entre placeres mejores y peores para el ser humano.</a:t>
            </a:r>
          </a:p>
          <a:p>
            <a:pPr marL="0" indent="0">
              <a:buNone/>
            </a:pPr>
            <a:endParaRPr lang="es-ES" sz="2000" dirty="0">
              <a:latin typeface="Abadi" panose="020B0604020104020204" pitchFamily="34" charset="0"/>
            </a:endParaRPr>
          </a:p>
          <a:p>
            <a:endParaRPr lang="es-ES" sz="2400" dirty="0">
              <a:latin typeface="Abadi" panose="020B0604020104020204" pitchFamily="34" charset="0"/>
            </a:endParaRPr>
          </a:p>
        </p:txBody>
      </p:sp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B2D48CA-E3D8-4196-BED8-732FAE4CE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30823" y="5373914"/>
            <a:ext cx="609600" cy="6096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B55634-E4D4-4FAD-91F9-36557D94D3A3}"/>
              </a:ext>
            </a:extLst>
          </p:cNvPr>
          <p:cNvSpPr txBox="1"/>
          <p:nvPr/>
        </p:nvSpPr>
        <p:spPr>
          <a:xfrm>
            <a:off x="5791703" y="5983514"/>
            <a:ext cx="3497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Pincha aquí para escuchar el audio</a:t>
            </a:r>
          </a:p>
        </p:txBody>
      </p:sp>
    </p:spTree>
    <p:extLst>
      <p:ext uri="{BB962C8B-B14F-4D97-AF65-F5344CB8AC3E}">
        <p14:creationId xmlns:p14="http://schemas.microsoft.com/office/powerpoint/2010/main" val="454210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6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C9742-B8EE-410A-B32B-01F60FC4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743" y="0"/>
            <a:ext cx="10773228" cy="172720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badi" panose="020B0604020104020204" pitchFamily="34" charset="0"/>
              </a:rPr>
              <a:t>El hedonismo de Epicuro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3D8729-443F-47DA-88D2-B957A8FFB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968875"/>
          </a:xfrm>
        </p:spPr>
        <p:txBody>
          <a:bodyPr>
            <a:normAutofit lnSpcReduction="10000"/>
          </a:bodyPr>
          <a:lstStyle/>
          <a:p>
            <a:r>
              <a:rPr lang="es-ES" dirty="0">
                <a:solidFill>
                  <a:schemeClr val="bg1"/>
                </a:solidFill>
              </a:rPr>
              <a:t>Lo que se debe evitar: 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	-El miedo a los dioses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	-El miedo a la muerte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	-El miedo al dolor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	-El miedo al fracaso </a:t>
            </a:r>
          </a:p>
          <a:p>
            <a:r>
              <a:rPr lang="es-ES" dirty="0">
                <a:solidFill>
                  <a:schemeClr val="bg1"/>
                </a:solidFill>
              </a:rPr>
              <a:t>Lo que se debe perseguir: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	-Gozar, saber, y compartir. </a:t>
            </a:r>
          </a:p>
          <a:p>
            <a:pPr marL="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Dos conceptos fundamentales que resumen su ética: 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i="1" dirty="0">
                <a:solidFill>
                  <a:schemeClr val="bg1"/>
                </a:solidFill>
              </a:rPr>
              <a:t>Autonomía</a:t>
            </a:r>
            <a:r>
              <a:rPr lang="es-ES" dirty="0">
                <a:solidFill>
                  <a:schemeClr val="bg1"/>
                </a:solidFill>
              </a:rPr>
              <a:t> y </a:t>
            </a:r>
            <a:r>
              <a:rPr lang="es-ES" i="1" dirty="0">
                <a:solidFill>
                  <a:schemeClr val="bg1"/>
                </a:solidFill>
              </a:rPr>
              <a:t>Ataraxia</a:t>
            </a:r>
            <a:r>
              <a:rPr lang="es-E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198818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6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0D9F99-EE0C-4C80-B1CD-D7BCBCDF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366" y="310896"/>
            <a:ext cx="4892040" cy="877824"/>
          </a:xfrm>
        </p:spPr>
        <p:txBody>
          <a:bodyPr anchor="b">
            <a:normAutofit/>
          </a:bodyPr>
          <a:lstStyle/>
          <a:p>
            <a:r>
              <a:rPr lang="es-ES" sz="4000" dirty="0">
                <a:latin typeface="Abadi" panose="020B0604020104020204" pitchFamily="34" charset="0"/>
              </a:rPr>
              <a:t>Estoicismo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3F4730-9F70-4FF5-8BFE-14465D6D1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703" y="1627632"/>
            <a:ext cx="4892026" cy="4919472"/>
          </a:xfrm>
        </p:spPr>
        <p:txBody>
          <a:bodyPr anchor="t">
            <a:normAutofit lnSpcReduction="10000"/>
          </a:bodyPr>
          <a:lstStyle/>
          <a:p>
            <a:r>
              <a:rPr lang="es-ES" sz="2400" dirty="0">
                <a:latin typeface="Abadi" panose="020B0604020104020204" pitchFamily="34" charset="0"/>
              </a:rPr>
              <a:t>Zenón, </a:t>
            </a:r>
            <a:r>
              <a:rPr lang="es-ES" sz="2400" dirty="0" err="1">
                <a:latin typeface="Abadi" panose="020B0604020104020204" pitchFamily="34" charset="0"/>
              </a:rPr>
              <a:t>Epícteto</a:t>
            </a:r>
            <a:r>
              <a:rPr lang="es-ES" sz="2400" dirty="0">
                <a:latin typeface="Abadi" panose="020B0604020104020204" pitchFamily="34" charset="0"/>
              </a:rPr>
              <a:t>, Séneca o Marco Aurelio</a:t>
            </a:r>
          </a:p>
          <a:p>
            <a:r>
              <a:rPr lang="es-ES" sz="2400" dirty="0">
                <a:latin typeface="Abadi" panose="020B0604020104020204" pitchFamily="34" charset="0"/>
              </a:rPr>
              <a:t> todo el universo él sucede está regido y determinado por una Ley </a:t>
            </a:r>
            <a:r>
              <a:rPr lang="es-ES" sz="2400" b="1" dirty="0">
                <a:latin typeface="Abadi" panose="020B0604020104020204" pitchFamily="34" charset="0"/>
              </a:rPr>
              <a:t> Universal</a:t>
            </a:r>
          </a:p>
          <a:p>
            <a:r>
              <a:rPr lang="es-ES" sz="2400" dirty="0">
                <a:latin typeface="Abadi" panose="020B0604020104020204" pitchFamily="34" charset="0"/>
              </a:rPr>
              <a:t>Todo ocurre de modo necesario, el destino existe</a:t>
            </a:r>
          </a:p>
          <a:p>
            <a:r>
              <a:rPr lang="es-ES" sz="2400" dirty="0">
                <a:latin typeface="Abadi" panose="020B0604020104020204" pitchFamily="34" charset="0"/>
              </a:rPr>
              <a:t>El bien supremo, aquello en lo que se cifra la felicidad para el estoicismo, es la </a:t>
            </a:r>
            <a:r>
              <a:rPr lang="es-ES" sz="2400" b="1" dirty="0">
                <a:latin typeface="Abadi" panose="020B0604020104020204" pitchFamily="34" charset="0"/>
              </a:rPr>
              <a:t>imperturbabilidad </a:t>
            </a:r>
            <a:r>
              <a:rPr lang="es-ES" sz="2400" dirty="0">
                <a:latin typeface="Abadi" panose="020B0604020104020204" pitchFamily="34" charset="0"/>
              </a:rPr>
              <a:t>(ataraxia): permanecer impasibles ante todo aquello que no depende de nosotros</a:t>
            </a:r>
          </a:p>
          <a:p>
            <a:pPr marL="0" indent="0">
              <a:buNone/>
            </a:pPr>
            <a:endParaRPr lang="es-ES" sz="19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9A7284-D010-4ACB-A08A-FC3C3689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Imagen que contiene exterior, persona, parado, edificio&#10;&#10;Descripción generada automáticamente">
            <a:extLst>
              <a:ext uri="{FF2B5EF4-FFF2-40B4-BE49-F238E27FC236}">
                <a16:creationId xmlns:a16="http://schemas.microsoft.com/office/drawing/2014/main" id="{778C2FE9-84BC-4D93-9922-80EF35169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772" y="576072"/>
            <a:ext cx="4200525" cy="5715000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BDFA0E67-77B1-4746-A811-FB1475635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40737" y="55397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97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2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rcador de contenido 11" descr="Imagen que contiene interior, foto, grupo, viejo&#10;&#10;Descripción generada automáticamente">
            <a:extLst>
              <a:ext uri="{FF2B5EF4-FFF2-40B4-BE49-F238E27FC236}">
                <a16:creationId xmlns:a16="http://schemas.microsoft.com/office/drawing/2014/main" id="{75D84993-FD48-4F2D-BF72-B3E901F4A0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DF3B790-85C5-4698-84EF-8320F27537C0}"/>
              </a:ext>
            </a:extLst>
          </p:cNvPr>
          <p:cNvSpPr txBox="1"/>
          <p:nvPr/>
        </p:nvSpPr>
        <p:spPr>
          <a:xfrm>
            <a:off x="8476343" y="3969975"/>
            <a:ext cx="345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latin typeface="Abadi" panose="020B0604020104020204" pitchFamily="34" charset="0"/>
              </a:rPr>
              <a:t>Éticas modernas y contemporáneas </a:t>
            </a:r>
          </a:p>
        </p:txBody>
      </p:sp>
    </p:spTree>
    <p:extLst>
      <p:ext uri="{BB962C8B-B14F-4D97-AF65-F5344CB8AC3E}">
        <p14:creationId xmlns:p14="http://schemas.microsoft.com/office/powerpoint/2010/main" val="322022332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EDBBD-DFC1-49DD-9D7D-A0D3C26A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56" y="322750"/>
            <a:ext cx="6387102" cy="1325563"/>
          </a:xfrm>
        </p:spPr>
        <p:txBody>
          <a:bodyPr>
            <a:norm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Utilitarismo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8F809C-46DE-47E3-9A45-7BF66DBD8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56" y="1531729"/>
            <a:ext cx="6382657" cy="4193822"/>
          </a:xfrm>
        </p:spPr>
        <p:txBody>
          <a:bodyPr anchor="t">
            <a:normAutofit/>
          </a:bodyPr>
          <a:lstStyle/>
          <a:p>
            <a:r>
              <a:rPr lang="es-ES" sz="2400" dirty="0">
                <a:latin typeface="Abadi" panose="020B0604020104020204" pitchFamily="34" charset="0"/>
              </a:rPr>
              <a:t>Principio de utilidad o interés (herederos de los hedonistas griegos)</a:t>
            </a:r>
          </a:p>
          <a:p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i="1" dirty="0">
                <a:latin typeface="Abadi" panose="020B0604020104020204" pitchFamily="34" charset="0"/>
              </a:rPr>
              <a:t>“La mayor felicidad posible para el mayor número de personas” </a:t>
            </a:r>
          </a:p>
          <a:p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 Consecuencialismo: nuestras acciones serán buenas o malas dependiendo de la cantidad de felicidad que éstas nos reporten a nosotros mismos y al resto de la sociedad.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45B8C-D724-4F73-AB77-3CCE4E822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20963"/>
            <a:ext cx="4657345" cy="6816065"/>
          </a:xfrm>
          <a:prstGeom prst="rect">
            <a:avLst/>
          </a:prstGeom>
          <a:solidFill>
            <a:schemeClr val="bg1">
              <a:lumMod val="95000"/>
              <a:lumOff val="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n 10" descr="Foto blanco y negro de un hombre con traje y corbata&#10;&#10;Descripción generada automáticamente">
            <a:extLst>
              <a:ext uri="{FF2B5EF4-FFF2-40B4-BE49-F238E27FC236}">
                <a16:creationId xmlns:a16="http://schemas.microsoft.com/office/drawing/2014/main" id="{F0D17AD5-E199-4775-9354-236EE28C9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00" y="174056"/>
            <a:ext cx="2351440" cy="294851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905336-A7CD-4C75-9E77-C704674F4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73347" y="3429000"/>
            <a:ext cx="1597456" cy="0"/>
          </a:xfrm>
          <a:prstGeom prst="line">
            <a:avLst/>
          </a:prstGeom>
          <a:ln w="50800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Imagen que contiene persona, hombre, interior, viendo&#10;&#10;Descripción generada automáticamente">
            <a:extLst>
              <a:ext uri="{FF2B5EF4-FFF2-40B4-BE49-F238E27FC236}">
                <a16:creationId xmlns:a16="http://schemas.microsoft.com/office/drawing/2014/main" id="{39BE1C16-A457-42EB-B867-2D45A1D48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96" y="3439974"/>
            <a:ext cx="2268044" cy="307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75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A80C8-3148-423B-ADAA-C18DC4E29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24" y="-2008"/>
            <a:ext cx="5937776" cy="1325563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latin typeface="Abadi" panose="020B0604020104020204" pitchFamily="34" charset="0"/>
              </a:rPr>
              <a:t>La ética del deber de Immanuel Kant 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BF6590D-CEF8-41A9-9264-FA94496E1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04" y="1349829"/>
            <a:ext cx="5937776" cy="5270903"/>
          </a:xfrm>
        </p:spPr>
        <p:txBody>
          <a:bodyPr anchor="t">
            <a:normAutofit/>
          </a:bodyPr>
          <a:lstStyle/>
          <a:p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Para Kant, lo que hace que una acción sea buena o mala no es la conducta en sí sino la intención con la que la realizamos.</a:t>
            </a:r>
          </a:p>
          <a:p>
            <a:pPr marL="0" indent="0">
              <a:buNone/>
            </a:pP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 Distingue tres tipos de acciones: </a:t>
            </a:r>
          </a:p>
          <a:p>
            <a:pPr marL="0" indent="0">
              <a:buNone/>
            </a:pPr>
            <a:r>
              <a:rPr lang="es-ES" sz="2400" dirty="0">
                <a:latin typeface="Abadi" panose="020B0604020104020204" pitchFamily="34" charset="0"/>
              </a:rPr>
              <a:t>	a) Contrarias al deber: 	inmorales  </a:t>
            </a:r>
          </a:p>
          <a:p>
            <a:pPr marL="0" indent="0">
              <a:buNone/>
            </a:pPr>
            <a:r>
              <a:rPr lang="es-ES" sz="2400" dirty="0">
                <a:latin typeface="Abadi" panose="020B0604020104020204" pitchFamily="34" charset="0"/>
              </a:rPr>
              <a:t>	b) Conformes al deber (sin 	valor 	moral) </a:t>
            </a:r>
          </a:p>
          <a:p>
            <a:pPr marL="0" indent="0">
              <a:buNone/>
            </a:pPr>
            <a:r>
              <a:rPr lang="es-ES" sz="2400" dirty="0">
                <a:latin typeface="Abadi" panose="020B0604020104020204" pitchFamily="34" charset="0"/>
              </a:rPr>
              <a:t>	c) Conformes al deber y por 	respeto al deber (acciones 	morales)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Marcador de contenido 6" descr="Imagen que contiene persona, interior, hombre, mujer&#10;&#10;Descripción generada automáticamente">
            <a:extLst>
              <a:ext uri="{FF2B5EF4-FFF2-40B4-BE49-F238E27FC236}">
                <a16:creationId xmlns:a16="http://schemas.microsoft.com/office/drawing/2014/main" id="{8251E99E-7111-4377-A9A5-8A97481429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096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8006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74F850-8F43-41E2-B5AB-F719DD813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883" y="-324612"/>
            <a:ext cx="4892040" cy="1773936"/>
          </a:xfrm>
        </p:spPr>
        <p:txBody>
          <a:bodyPr anchor="b">
            <a:normAutofit/>
          </a:bodyPr>
          <a:lstStyle/>
          <a:p>
            <a:r>
              <a:rPr lang="es-ES" sz="4000" dirty="0">
                <a:latin typeface="Abadi" panose="020B0604020104020204" pitchFamily="34" charset="0"/>
              </a:rPr>
              <a:t>Immanuel Kant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BF72C5-A7C8-4D23-BA8C-8931133F2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773935"/>
            <a:ext cx="4892040" cy="4334257"/>
          </a:xfrm>
        </p:spPr>
        <p:txBody>
          <a:bodyPr anchor="t">
            <a:normAutofit/>
          </a:bodyPr>
          <a:lstStyle/>
          <a:p>
            <a:r>
              <a:rPr lang="es-ES" sz="1900" dirty="0">
                <a:latin typeface="Abadi" panose="020B0604020104020204" pitchFamily="34" charset="0"/>
              </a:rPr>
              <a:t>Formulaciones del imperativo categórico: </a:t>
            </a:r>
          </a:p>
          <a:p>
            <a:endParaRPr lang="es-ES" sz="19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s-ES" sz="1900" dirty="0">
                <a:latin typeface="Abadi" panose="020B0604020104020204" pitchFamily="34" charset="0"/>
              </a:rPr>
              <a:t> &lt;&lt;Obra siempre de tal manera que puedas desear que la norma de tu conducta se torne ley universal &gt;&gt;</a:t>
            </a:r>
          </a:p>
          <a:p>
            <a:pPr marL="0" indent="0">
              <a:buNone/>
            </a:pPr>
            <a:endParaRPr lang="es-ES" sz="19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s-ES" sz="1900" dirty="0">
                <a:latin typeface="Abadi" panose="020B0604020104020204" pitchFamily="34" charset="0"/>
              </a:rPr>
              <a:t>&lt;&lt;Obra siempre de tal modo que utilices a la humanidad, tanto en tu persona como en la de los demás, siempre como un fin y nunca como un medio&gt;&gt;</a:t>
            </a:r>
          </a:p>
          <a:p>
            <a:endParaRPr lang="es-ES" sz="19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es-ES" sz="1900" dirty="0">
              <a:latin typeface="Abadi" panose="020B0604020104020204" pitchFamily="34" charset="0"/>
            </a:endParaRP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749A7284-D010-4ACB-A08A-FC3C3689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lementos multimedia en línea 3" title="La Eￌﾁtica en Kant">
            <a:hlinkClick r:id="" action="ppaction://media"/>
            <a:extLst>
              <a:ext uri="{FF2B5EF4-FFF2-40B4-BE49-F238E27FC236}">
                <a16:creationId xmlns:a16="http://schemas.microsoft.com/office/drawing/2014/main" id="{C6D9A8DC-7186-416F-953C-F53FCA33CD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88482" y="1682370"/>
            <a:ext cx="4967027" cy="352632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81C2745-EE1F-4850-85E0-D2282004E81E}"/>
              </a:ext>
            </a:extLst>
          </p:cNvPr>
          <p:cNvSpPr txBox="1"/>
          <p:nvPr/>
        </p:nvSpPr>
        <p:spPr>
          <a:xfrm>
            <a:off x="6888483" y="853440"/>
            <a:ext cx="4693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Pincha aquí para ver un vídeo sobre la ética kantiana: </a:t>
            </a:r>
          </a:p>
        </p:txBody>
      </p:sp>
    </p:spTree>
    <p:extLst>
      <p:ext uri="{BB962C8B-B14F-4D97-AF65-F5344CB8AC3E}">
        <p14:creationId xmlns:p14="http://schemas.microsoft.com/office/powerpoint/2010/main" val="2534973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61890-FEDF-4A18-ACE2-4DACC9D3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91276"/>
            <a:ext cx="5314536" cy="1325563"/>
          </a:xfrm>
        </p:spPr>
        <p:txBody>
          <a:bodyPr>
            <a:norm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La crítica a la moral: Friedrich Nietzsche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920218-F7D6-4297-99BE-3CCD8E7A3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609220" cy="4768896"/>
          </a:xfrm>
        </p:spPr>
        <p:txBody>
          <a:bodyPr anchor="t">
            <a:normAutofit/>
          </a:bodyPr>
          <a:lstStyle/>
          <a:p>
            <a:r>
              <a:rPr lang="en-US" sz="2400" dirty="0">
                <a:latin typeface="Abadi" panose="020B0604020104020204" pitchFamily="34" charset="0"/>
              </a:rPr>
              <a:t>Para Nietzsche </a:t>
            </a:r>
            <a:r>
              <a:rPr lang="en-US" sz="2400" dirty="0" err="1">
                <a:latin typeface="Abadi" panose="020B0604020104020204" pitchFamily="34" charset="0"/>
              </a:rPr>
              <a:t>existen</a:t>
            </a:r>
            <a:r>
              <a:rPr lang="en-US" sz="2400" dirty="0">
                <a:latin typeface="Abadi" panose="020B0604020104020204" pitchFamily="34" charset="0"/>
              </a:rPr>
              <a:t> dos </a:t>
            </a:r>
            <a:r>
              <a:rPr lang="en-US" sz="2400" dirty="0" err="1">
                <a:latin typeface="Abadi" panose="020B0604020104020204" pitchFamily="34" charset="0"/>
              </a:rPr>
              <a:t>tipos</a:t>
            </a:r>
            <a:r>
              <a:rPr lang="en-US" sz="2400" dirty="0">
                <a:latin typeface="Abadi" panose="020B0604020104020204" pitchFamily="34" charset="0"/>
              </a:rPr>
              <a:t> de personas a lo largo de la </a:t>
            </a:r>
            <a:r>
              <a:rPr lang="en-US" sz="2400" dirty="0" err="1">
                <a:latin typeface="Abadi" panose="020B0604020104020204" pitchFamily="34" charset="0"/>
              </a:rPr>
              <a:t>historia</a:t>
            </a:r>
            <a:r>
              <a:rPr lang="en-US" sz="2400" dirty="0">
                <a:latin typeface="Abadi" panose="020B0604020104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latin typeface="Abadi" panose="020B0604020104020204" pitchFamily="34" charset="0"/>
              </a:rPr>
              <a:t>	a)La moral del </a:t>
            </a:r>
            <a:r>
              <a:rPr lang="en-US" sz="2400" dirty="0" err="1">
                <a:latin typeface="Abadi" panose="020B0604020104020204" pitchFamily="34" charset="0"/>
              </a:rPr>
              <a:t>señor</a:t>
            </a:r>
            <a:endParaRPr lang="en-US" sz="24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badi" panose="020B0604020104020204" pitchFamily="34" charset="0"/>
              </a:rPr>
              <a:t>	b) La moral del </a:t>
            </a:r>
            <a:r>
              <a:rPr lang="en-US" sz="2400" dirty="0" err="1">
                <a:latin typeface="Abadi" panose="020B0604020104020204" pitchFamily="34" charset="0"/>
              </a:rPr>
              <a:t>esclavo</a:t>
            </a:r>
            <a:endParaRPr lang="en-US" sz="2400" dirty="0">
              <a:latin typeface="Abadi" panose="020B0604020104020204" pitchFamily="34" charset="0"/>
            </a:endParaRPr>
          </a:p>
          <a:p>
            <a:r>
              <a:rPr lang="en-US" sz="2400" dirty="0">
                <a:latin typeface="Abadi" panose="020B0604020104020204" pitchFamily="34" charset="0"/>
              </a:rPr>
              <a:t> Se ha </a:t>
            </a:r>
            <a:r>
              <a:rPr lang="en-US" sz="2400" dirty="0" err="1">
                <a:latin typeface="Abadi" panose="020B0604020104020204" pitchFamily="34" charset="0"/>
              </a:rPr>
              <a:t>producido</a:t>
            </a:r>
            <a:r>
              <a:rPr lang="en-US" sz="2400" dirty="0">
                <a:latin typeface="Abadi" panose="020B0604020104020204" pitchFamily="34" charset="0"/>
              </a:rPr>
              <a:t> una </a:t>
            </a:r>
            <a:r>
              <a:rPr lang="en-US" sz="2400" i="1" dirty="0" err="1">
                <a:latin typeface="Abadi" panose="020B0604020104020204" pitchFamily="34" charset="0"/>
              </a:rPr>
              <a:t>transmutación</a:t>
            </a:r>
            <a:r>
              <a:rPr lang="en-US" sz="2400" i="1" dirty="0">
                <a:latin typeface="Abadi" panose="020B0604020104020204" pitchFamily="34" charset="0"/>
              </a:rPr>
              <a:t> de los </a:t>
            </a:r>
            <a:r>
              <a:rPr lang="en-US" sz="2400" i="1" dirty="0" err="1">
                <a:latin typeface="Abadi" panose="020B0604020104020204" pitchFamily="34" charset="0"/>
              </a:rPr>
              <a:t>valores</a:t>
            </a:r>
            <a:r>
              <a:rPr lang="en-US" sz="2400" i="1" dirty="0">
                <a:latin typeface="Abadi" panose="020B0604020104020204" pitchFamily="34" charset="0"/>
              </a:rPr>
              <a:t>: </a:t>
            </a:r>
            <a:r>
              <a:rPr lang="en-US" sz="2400" dirty="0">
                <a:latin typeface="Abadi" panose="020B0604020104020204" pitchFamily="34" charset="0"/>
              </a:rPr>
              <a:t>la moral del </a:t>
            </a:r>
            <a:r>
              <a:rPr lang="en-US" sz="2400" dirty="0" err="1">
                <a:latin typeface="Abadi" panose="020B0604020104020204" pitchFamily="34" charset="0"/>
              </a:rPr>
              <a:t>esclavo</a:t>
            </a:r>
            <a:r>
              <a:rPr lang="en-US" sz="2400" dirty="0">
                <a:latin typeface="Abadi" panose="020B0604020104020204" pitchFamily="34" charset="0"/>
              </a:rPr>
              <a:t> se </a:t>
            </a:r>
            <a:r>
              <a:rPr lang="en-US" sz="2400" dirty="0" err="1">
                <a:latin typeface="Abadi" panose="020B0604020104020204" pitchFamily="34" charset="0"/>
              </a:rPr>
              <a:t>defiende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como</a:t>
            </a:r>
            <a:r>
              <a:rPr lang="en-US" sz="2400" dirty="0">
                <a:latin typeface="Abadi" panose="020B0604020104020204" pitchFamily="34" charset="0"/>
              </a:rPr>
              <a:t> el </a:t>
            </a:r>
            <a:r>
              <a:rPr lang="en-US" sz="2400" dirty="0" err="1">
                <a:latin typeface="Abadi" panose="020B0604020104020204" pitchFamily="34" charset="0"/>
              </a:rPr>
              <a:t>mejor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tipo</a:t>
            </a:r>
            <a:r>
              <a:rPr lang="en-US" sz="2400" dirty="0">
                <a:latin typeface="Abadi" panose="020B0604020104020204" pitchFamily="34" charset="0"/>
              </a:rPr>
              <a:t> de moral. </a:t>
            </a:r>
          </a:p>
          <a:p>
            <a:pPr marL="0" indent="0">
              <a:buNone/>
            </a:pPr>
            <a:endParaRPr lang="en-US" sz="24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n-GB" sz="1800" dirty="0"/>
              <a:t> </a:t>
            </a:r>
            <a:endParaRPr lang="en-US" sz="18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persona, hombre, foto, parado&#10;&#10;Descripción generada automáticamente">
            <a:extLst>
              <a:ext uri="{FF2B5EF4-FFF2-40B4-BE49-F238E27FC236}">
                <a16:creationId xmlns:a16="http://schemas.microsoft.com/office/drawing/2014/main" id="{678CBB05-18DC-4250-B209-855C411F30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0" r="36310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49465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A14E8-FE21-48B5-87FC-E8818B5BE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badi" panose="020B0604020104020204" pitchFamily="34" charset="0"/>
              </a:rPr>
              <a:t>Nietzsche</a:t>
            </a:r>
          </a:p>
        </p:txBody>
      </p:sp>
      <p:pic>
        <p:nvPicPr>
          <p:cNvPr id="4" name="Elementos multimedia en línea 3" title="Nietzsche">
            <a:hlinkClick r:id="" action="ppaction://media"/>
            <a:extLst>
              <a:ext uri="{FF2B5EF4-FFF2-40B4-BE49-F238E27FC236}">
                <a16:creationId xmlns:a16="http://schemas.microsoft.com/office/drawing/2014/main" id="{0032B6D7-5536-416F-A99B-63DC8AFFB99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6930" y="1325563"/>
            <a:ext cx="7418327" cy="470947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3C46B3-7BC9-4082-B157-0DBFC4FB94E2}"/>
              </a:ext>
            </a:extLst>
          </p:cNvPr>
          <p:cNvSpPr txBox="1"/>
          <p:nvPr/>
        </p:nvSpPr>
        <p:spPr>
          <a:xfrm>
            <a:off x="2728685" y="6226629"/>
            <a:ext cx="9350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Pincha aquí para ver un vídeo-resumen de la filosofía de Nietzsche </a:t>
            </a:r>
          </a:p>
        </p:txBody>
      </p:sp>
    </p:spTree>
    <p:extLst>
      <p:ext uri="{BB962C8B-B14F-4D97-AF65-F5344CB8AC3E}">
        <p14:creationId xmlns:p14="http://schemas.microsoft.com/office/powerpoint/2010/main" val="407289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4C1CA-BC8F-4942-814E-3D66FCF2F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324" y="268753"/>
            <a:ext cx="5314536" cy="1325563"/>
          </a:xfrm>
        </p:spPr>
        <p:txBody>
          <a:bodyPr>
            <a:normAutofit/>
          </a:bodyPr>
          <a:lstStyle/>
          <a:p>
            <a:r>
              <a:rPr lang="es-ES" dirty="0">
                <a:latin typeface="Abadi" panose="020B0604020104020204" pitchFamily="34" charset="0"/>
              </a:rPr>
              <a:t>La ética del discurso de Jürgen Habermas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822290-932A-4FDF-970E-BA318B17F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80" y="2114997"/>
            <a:ext cx="5629420" cy="4370208"/>
          </a:xfrm>
        </p:spPr>
        <p:txBody>
          <a:bodyPr anchor="t">
            <a:normAutofit/>
          </a:bodyPr>
          <a:lstStyle/>
          <a:p>
            <a:r>
              <a:rPr lang="es-ES" sz="2400" dirty="0">
                <a:latin typeface="Abadi" panose="020B0604020104020204" pitchFamily="34" charset="0"/>
              </a:rPr>
              <a:t>Miembro de la Escuela de Frankfurt </a:t>
            </a:r>
          </a:p>
          <a:p>
            <a:pPr marL="0" indent="0">
              <a:buNone/>
            </a:pPr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Objetivo de su ética y política: lograr la emancipación de todos los seres humanos. </a:t>
            </a:r>
          </a:p>
          <a:p>
            <a:endParaRPr lang="es-ES" sz="2400" dirty="0">
              <a:latin typeface="Abadi" panose="020B0604020104020204" pitchFamily="34" charset="0"/>
            </a:endParaRPr>
          </a:p>
          <a:p>
            <a:r>
              <a:rPr lang="es-ES" sz="2400" dirty="0">
                <a:latin typeface="Abadi" panose="020B0604020104020204" pitchFamily="34" charset="0"/>
              </a:rPr>
              <a:t>¿Cómo?: Tomando el diálogo como modelo y  estableciendo unas normas con las que toda comunidad esté de acuerdo de manera universal</a:t>
            </a:r>
          </a:p>
          <a:p>
            <a:endParaRPr lang="en-US" sz="18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hombre, persona, lentes, vistiendo&#10;&#10;Descripción generada automáticamente">
            <a:extLst>
              <a:ext uri="{FF2B5EF4-FFF2-40B4-BE49-F238E27FC236}">
                <a16:creationId xmlns:a16="http://schemas.microsoft.com/office/drawing/2014/main" id="{DB342346-524C-4AA2-879D-E1B09B4D81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4" r="13372" b="-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rgbClr val="42666E"/>
          </a:solidFill>
        </p:spPr>
      </p:pic>
    </p:spTree>
    <p:extLst>
      <p:ext uri="{BB962C8B-B14F-4D97-AF65-F5344CB8AC3E}">
        <p14:creationId xmlns:p14="http://schemas.microsoft.com/office/powerpoint/2010/main" val="1003681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66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2F5D9D-0FDD-47DF-8756-EEEC1F045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badi" panose="020B0604020104020204" pitchFamily="34" charset="0"/>
              </a:rPr>
              <a:t>La ética del discurso de Habermas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744602-CC12-418B-A4B0-139B8B40D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533378"/>
            <a:ext cx="10888394" cy="5324622"/>
          </a:xfrm>
        </p:spPr>
        <p:txBody>
          <a:bodyPr>
            <a:normAutofit/>
          </a:bodyPr>
          <a:lstStyle/>
          <a:p>
            <a:r>
              <a:rPr lang="es-ES" sz="2400" i="1" dirty="0">
                <a:solidFill>
                  <a:schemeClr val="bg1"/>
                </a:solidFill>
                <a:latin typeface="Abadi" panose="020B0604020104020204" pitchFamily="34" charset="0"/>
              </a:rPr>
              <a:t>¿Cómo establecemos las normas que deben regir la comunidad?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bg1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- teniendo en cuenta la situación concreta de</a:t>
            </a:r>
            <a:r>
              <a:rPr lang="es-ES" sz="2400" dirty="0">
                <a:solidFill>
                  <a:schemeClr val="bg1"/>
                </a:solidFill>
                <a:latin typeface="Abadi" panose="020B0604020104020204" pitchFamily="34" charset="0"/>
              </a:rPr>
              <a:t> la comunidad. No deben tener carácter definitivo </a:t>
            </a:r>
          </a:p>
          <a:p>
            <a:pPr>
              <a:buFontTx/>
              <a:buChar char="-"/>
            </a:pPr>
            <a:r>
              <a:rPr lang="es-ES" sz="2400" dirty="0">
                <a:solidFill>
                  <a:schemeClr val="bg1"/>
                </a:solidFill>
                <a:latin typeface="Abadi" panose="020B0604020104020204" pitchFamily="34" charset="0"/>
              </a:rPr>
              <a:t>Deben ser Históricamente revisables, expuestas a posteriores  procesos dialógicos</a:t>
            </a:r>
            <a:r>
              <a:rPr lang="es-ES" dirty="0">
                <a:solidFill>
                  <a:schemeClr val="bg1"/>
                </a:solidFill>
                <a:latin typeface="Abadi" panose="020B0604020104020204" pitchFamily="34" charset="0"/>
              </a:rPr>
              <a:t>. </a:t>
            </a:r>
          </a:p>
          <a:p>
            <a:pPr>
              <a:buFontTx/>
              <a:buChar char="-"/>
            </a:pPr>
            <a:r>
              <a:rPr lang="es-ES" sz="2400" dirty="0">
                <a:solidFill>
                  <a:schemeClr val="bg1"/>
                </a:solidFill>
                <a:latin typeface="Abadi" panose="020B0604020104020204" pitchFamily="34" charset="0"/>
              </a:rPr>
              <a:t>El diálogo debe ser público e inclusivo</a:t>
            </a:r>
          </a:p>
          <a:p>
            <a:pPr>
              <a:buFontTx/>
              <a:buChar char="-"/>
            </a:pPr>
            <a:r>
              <a:rPr lang="es-ES" sz="2400" dirty="0">
                <a:solidFill>
                  <a:schemeClr val="bg1"/>
                </a:solidFill>
                <a:latin typeface="Abadi" panose="020B0604020104020204" pitchFamily="34" charset="0"/>
              </a:rPr>
              <a:t>Todos los ciudadanos son iguales en ejercicio público de la comunicación (deben tener igual acceso y posibilidad de comunicarse y se debe eliminar la coacción a la hora de expresarse)</a:t>
            </a:r>
          </a:p>
          <a:p>
            <a:r>
              <a:rPr lang="es-ES" sz="2400" dirty="0">
                <a:solidFill>
                  <a:schemeClr val="bg1"/>
                </a:solidFill>
                <a:latin typeface="Abadi" panose="020B0604020104020204" pitchFamily="34" charset="0"/>
              </a:rPr>
              <a:t>Deliberación vs. Debate: El modelo ético-político es el de la deliberación. El objetivo no es que “gane” un punto de vista determinado sino llegar a consensos que puedan ser aceptados de manera universal.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20659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ril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862</Words>
  <Application>Microsoft Office PowerPoint</Application>
  <PresentationFormat>Panorámica</PresentationFormat>
  <Paragraphs>96</Paragraphs>
  <Slides>18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8" baseType="lpstr">
      <vt:lpstr>Abadi</vt:lpstr>
      <vt:lpstr>Arial</vt:lpstr>
      <vt:lpstr>Avenir Next LT Pro Light</vt:lpstr>
      <vt:lpstr>Bahnschrift</vt:lpstr>
      <vt:lpstr>Bahnschrift SemiLight SemiConde</vt:lpstr>
      <vt:lpstr>Berlin Sans FB Demi</vt:lpstr>
      <vt:lpstr>Calibri</vt:lpstr>
      <vt:lpstr>Calibri Light</vt:lpstr>
      <vt:lpstr>Tw Cen MT</vt:lpstr>
      <vt:lpstr>Tema de Office</vt:lpstr>
      <vt:lpstr>MATERIALES PARA COMPLETAR LA MISIÓN 1.  </vt:lpstr>
      <vt:lpstr>Como sabéis, vuestra  primera misión consiste en encontrar el pergamino de la sabiduría sobre la conducta humana</vt:lpstr>
      <vt:lpstr>Presentación de PowerPoint</vt:lpstr>
      <vt:lpstr>Estas son algunas de las teorías que se usaban en el antiguo mundo…   ….Podéis usar estas u otras que encontréis en vuestra investigación.  </vt:lpstr>
      <vt:lpstr>La ética en la antigua Grecia </vt:lpstr>
      <vt:lpstr> Eudaimonismo aristotélico</vt:lpstr>
      <vt:lpstr>Eudaimonismo</vt:lpstr>
      <vt:lpstr>El hedonismo de Epicuro</vt:lpstr>
      <vt:lpstr>El hedonismo de Epicuro</vt:lpstr>
      <vt:lpstr>Estoicismo</vt:lpstr>
      <vt:lpstr>Presentación de PowerPoint</vt:lpstr>
      <vt:lpstr>Utilitarismo </vt:lpstr>
      <vt:lpstr>La ética del deber de Immanuel Kant </vt:lpstr>
      <vt:lpstr>Immanuel Kant</vt:lpstr>
      <vt:lpstr>La crítica a la moral: Friedrich Nietzsche </vt:lpstr>
      <vt:lpstr>Nietzsche</vt:lpstr>
      <vt:lpstr>La ética del discurso de Jürgen Habermas </vt:lpstr>
      <vt:lpstr>La ética del discurso de Habermas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MATERIALES PARA COMPLETAR LA MISIÓN 1.  </dc:title>
  <dc:creator>Martina Larriba Muñoz</dc:creator>
  <cp:lastModifiedBy>Martina Larriba Muñoz</cp:lastModifiedBy>
  <cp:revision>9</cp:revision>
  <dcterms:created xsi:type="dcterms:W3CDTF">2020-03-22T11:16:57Z</dcterms:created>
  <dcterms:modified xsi:type="dcterms:W3CDTF">2020-03-22T17:53:47Z</dcterms:modified>
</cp:coreProperties>
</file>